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60" r:id="rId2"/>
    <p:sldId id="373" r:id="rId3"/>
    <p:sldId id="374" r:id="rId4"/>
    <p:sldId id="376" r:id="rId5"/>
    <p:sldId id="377" r:id="rId6"/>
    <p:sldId id="375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F249"/>
    <a:srgbClr val="16C0E8"/>
    <a:srgbClr val="AD903A"/>
    <a:srgbClr val="7FBDA8"/>
    <a:srgbClr val="6AB1BD"/>
    <a:srgbClr val="C4675E"/>
    <a:srgbClr val="6D5C8C"/>
    <a:srgbClr val="B89991"/>
    <a:srgbClr val="A9A8B6"/>
    <a:srgbClr val="082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87" autoAdjust="0"/>
    <p:restoredTop sz="90764" autoAdjust="0"/>
  </p:normalViewPr>
  <p:slideViewPr>
    <p:cSldViewPr showGuides="1">
      <p:cViewPr varScale="1">
        <p:scale>
          <a:sx n="67" d="100"/>
          <a:sy n="67" d="100"/>
        </p:scale>
        <p:origin x="-1596" y="-90"/>
      </p:cViewPr>
      <p:guideLst>
        <p:guide orient="horz" pos="2160"/>
        <p:guide pos="4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58"/>
    </p:cViewPr>
  </p:sorterViewPr>
  <p:notesViewPr>
    <p:cSldViewPr showGuide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D4216-6967-481C-981F-77ACB57A8DE6}" type="datetimeFigureOut">
              <a:rPr lang="fr-FR" smtClean="0"/>
              <a:t>17/04/2014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96395-FA98-4F38-AAFA-38CB4A9F7D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37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E5277-7BCB-4770-987D-CDF800DFA804}" type="datetimeFigureOut">
              <a:rPr lang="fr-FR" smtClean="0"/>
              <a:t>17/04/2014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F3DE-CEB4-4530-B572-182AEFA970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81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llegendre\Mes documents\photos BA 2012\ESH (44) - DR Aiguillon Construction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3" r="8934" b="4741"/>
          <a:stretch/>
        </p:blipFill>
        <p:spPr bwMode="auto">
          <a:xfrm>
            <a:off x="-1779" y="1"/>
            <a:ext cx="38213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1" y="1684656"/>
            <a:ext cx="8172400" cy="3590641"/>
          </a:xfrm>
          <a:prstGeom prst="rect">
            <a:avLst/>
          </a:prstGeom>
          <a:solidFill>
            <a:srgbClr val="D8E2E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396000" rtlCol="0" anchor="t"/>
          <a:lstStyle/>
          <a:p>
            <a:pPr algn="l"/>
            <a:r>
              <a:rPr lang="fr-FR" sz="7200" baseline="0" dirty="0" smtClean="0">
                <a:latin typeface="FFF Tusj" panose="02040802050405020203" pitchFamily="18" charset="0"/>
              </a:rPr>
              <a:t> </a:t>
            </a:r>
            <a:endParaRPr lang="fr-FR" sz="7200" dirty="0">
              <a:latin typeface="FFF Tusj" panose="02040802050405020203" pitchFamily="18" charset="0"/>
            </a:endParaRPr>
          </a:p>
        </p:txBody>
      </p:sp>
      <p:sp>
        <p:nvSpPr>
          <p:cNvPr id="16" name="Titre 1"/>
          <p:cNvSpPr txBox="1">
            <a:spLocks/>
          </p:cNvSpPr>
          <p:nvPr userDrawn="1"/>
        </p:nvSpPr>
        <p:spPr>
          <a:xfrm>
            <a:off x="-20466" y="1684656"/>
            <a:ext cx="7859764" cy="3105345"/>
          </a:xfrm>
          <a:prstGeom prst="rect">
            <a:avLst/>
          </a:prstGeom>
        </p:spPr>
        <p:txBody>
          <a:bodyPr vert="horz" lIns="792000" tIns="36000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6000" dirty="0">
              <a:latin typeface="FFF Tusj" panose="02040802050405020203" pitchFamily="18" charset="0"/>
            </a:endParaRPr>
          </a:p>
        </p:txBody>
      </p:sp>
      <p:sp>
        <p:nvSpPr>
          <p:cNvPr id="17" name="Sous-titre 2"/>
          <p:cNvSpPr txBox="1">
            <a:spLocks/>
          </p:cNvSpPr>
          <p:nvPr userDrawn="1"/>
        </p:nvSpPr>
        <p:spPr>
          <a:xfrm>
            <a:off x="3365592" y="4770319"/>
            <a:ext cx="5787135" cy="1260140"/>
          </a:xfrm>
          <a:prstGeom prst="rect">
            <a:avLst/>
          </a:prstGeom>
          <a:solidFill>
            <a:srgbClr val="00B0B9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endParaRPr lang="fr-FR" sz="2400" dirty="0">
              <a:solidFill>
                <a:prstClr val="white"/>
              </a:solidFill>
              <a:latin typeface="Aller" panose="02000503030000020004" pitchFamily="2" charset="0"/>
            </a:endParaRPr>
          </a:p>
        </p:txBody>
      </p:sp>
      <p:pic>
        <p:nvPicPr>
          <p:cNvPr id="18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759" y="1972626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necteur droit 18"/>
          <p:cNvCxnSpPr/>
          <p:nvPr userDrawn="1"/>
        </p:nvCxnSpPr>
        <p:spPr>
          <a:xfrm>
            <a:off x="7839297" y="0"/>
            <a:ext cx="12663" cy="28889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-20467" y="1684656"/>
            <a:ext cx="7872427" cy="3105345"/>
          </a:xfrm>
          <a:prstGeom prst="rect">
            <a:avLst/>
          </a:prstGeom>
        </p:spPr>
        <p:txBody>
          <a:bodyPr lIns="1152000" tIns="396000"/>
          <a:lstStyle>
            <a:lvl1pPr marL="114300" indent="0">
              <a:buNone/>
              <a:defRPr sz="72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16"/>
          <p:cNvSpPr>
            <a:spLocks noGrp="1"/>
          </p:cNvSpPr>
          <p:nvPr>
            <p:ph type="body" sz="quarter" idx="11"/>
          </p:nvPr>
        </p:nvSpPr>
        <p:spPr>
          <a:xfrm>
            <a:off x="3383493" y="4790002"/>
            <a:ext cx="5760508" cy="1240458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2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16"/>
          <p:cNvSpPr>
            <a:spLocks noGrp="1"/>
          </p:cNvSpPr>
          <p:nvPr>
            <p:ph type="body" sz="quarter" idx="12"/>
          </p:nvPr>
        </p:nvSpPr>
        <p:spPr>
          <a:xfrm rot="16200000">
            <a:off x="6638471" y="1537144"/>
            <a:ext cx="2756080" cy="329102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1400">
                <a:solidFill>
                  <a:schemeClr val="tx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082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12" name="Picture 2" descr="C:\Documents and Settings\llegendre\Mes documents\photos BA 2012\OPH (01) - DR Dynacité OPH de l'Ain - opération HQE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6" b="6743"/>
          <a:stretch/>
        </p:blipFill>
        <p:spPr bwMode="auto">
          <a:xfrm>
            <a:off x="3954483" y="-9975"/>
            <a:ext cx="5190497" cy="58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AD903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26495" y="2258870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FFF Tusj" panose="02040802050405020203" pitchFamily="18" charset="0"/>
              </a:rPr>
              <a:t>4</a:t>
            </a:r>
            <a:endParaRPr lang="fr-FR" sz="4400" dirty="0">
              <a:latin typeface="FFF Tusj" panose="020408020504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41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AD903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024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AD903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12" name="Picture 8" descr="Z:\Archives_mutualisation\PHOTOS DCOM\photos pour bilan d'activité 2011\34 PHOTOS OFFICES - revues 2011\OPH (69) - DR GrandLyon Habitat - pr gens du voyage en voie sédentarisat°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3" t="5935" r="26017" b="14318"/>
          <a:stretch/>
        </p:blipFill>
        <p:spPr bwMode="auto">
          <a:xfrm>
            <a:off x="3959623" y="2"/>
            <a:ext cx="5185357" cy="581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7FBDA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71500" y="2303875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FFF Tusj" panose="02040802050405020203" pitchFamily="18" charset="0"/>
              </a:rPr>
              <a:t>5</a:t>
            </a:r>
            <a:endParaRPr lang="fr-FR" sz="4400" dirty="0">
              <a:latin typeface="FFF Tusj" panose="020408020504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41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7FBDA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02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7FBDA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7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12" name="Picture 2" descr="C:\Documents and Settings\llegendre\Mes documents\photos BA 2012\OPH (93) - DR Opivoy copyright I. Mahie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90" b="600"/>
          <a:stretch/>
        </p:blipFill>
        <p:spPr bwMode="auto">
          <a:xfrm>
            <a:off x="3954483" y="5090"/>
            <a:ext cx="5206122" cy="580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6AB1B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55153" y="2346206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FFF Tusj" panose="02040802050405020203" pitchFamily="18" charset="0"/>
              </a:rPr>
              <a:t>1</a:t>
            </a:r>
            <a:endParaRPr lang="fr-FR" sz="4400" dirty="0">
              <a:latin typeface="FFF Tusj" panose="020408020504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41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6AB1B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024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6AB1B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Documents and Settings\llegendre\Mes documents\photos BA 2012\ESH ( 78) - DR Valophis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91"/>
          <a:stretch/>
        </p:blipFill>
        <p:spPr bwMode="auto">
          <a:xfrm>
            <a:off x="3954483" y="5090"/>
            <a:ext cx="5189517" cy="5809024"/>
          </a:xfrm>
          <a:prstGeom prst="rect">
            <a:avLst/>
          </a:prstGeom>
          <a:noFill/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ABD26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 userDrawn="1"/>
        </p:nvSpPr>
        <p:spPr>
          <a:xfrm>
            <a:off x="116504" y="2346205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FFF Tusj" panose="02040802050405020203" pitchFamily="18" charset="0"/>
              </a:rPr>
              <a:t>1</a:t>
            </a:r>
            <a:endParaRPr lang="fr-FR" sz="4400" dirty="0">
              <a:latin typeface="FFF Tusj" panose="02040802050405020203" pitchFamily="18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12" name="Picture 4" descr="Z:\Archives_mutualisation\PHOTOS DCOM\photos pour bilan d'activité 2011\35 PHOTOS ESH - revues 2011\ESH (78) - DR Antin Résidences - logement étudiants et jeunes apprentis 2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7" r="10675"/>
          <a:stretch/>
        </p:blipFill>
        <p:spPr bwMode="auto">
          <a:xfrm rot="16200000">
            <a:off x="3633981" y="303113"/>
            <a:ext cx="5831506" cy="519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C4675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116505" y="2303875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FFF Tusj" panose="02040802050405020203" pitchFamily="18" charset="0"/>
              </a:rPr>
              <a:t>7</a:t>
            </a:r>
            <a:endParaRPr lang="fr-FR" sz="4400" dirty="0">
              <a:latin typeface="FFF Tusj" panose="020408020504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41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C4675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024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C4675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7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12" name="Picture 4" descr="Z:\Archives_mutualisation\PHOTOS DCOM\photos pour bilan d'activité 2011\OPH (88) - DR Epinal Habitat - copyright F. Achdou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b="25296"/>
          <a:stretch/>
        </p:blipFill>
        <p:spPr bwMode="auto">
          <a:xfrm>
            <a:off x="3982015" y="30839"/>
            <a:ext cx="5133130" cy="578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6D5C8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71500" y="2359636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FFF Tusj" panose="02040802050405020203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98441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6D5C8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024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6D5C8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7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22" name="Picture 2" descr="Z:\Archives_mutualisation\PHOTOS DCOM\photos pour bilan d'activité 2011\34 PHOTOS OFFICES - revues 2011\OPH (24) - DR Périgueux Habitat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0" b="12443"/>
          <a:stretch/>
        </p:blipFill>
        <p:spPr bwMode="auto">
          <a:xfrm>
            <a:off x="3984318" y="5091"/>
            <a:ext cx="5160662" cy="580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B8999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 userDrawn="1"/>
        </p:nvSpPr>
        <p:spPr>
          <a:xfrm>
            <a:off x="71499" y="2303875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FFF Tusj" panose="02040802050405020203" pitchFamily="18" charset="0"/>
              </a:rPr>
              <a:t>9</a:t>
            </a:r>
            <a:endParaRPr lang="fr-FR" sz="4400" dirty="0">
              <a:latin typeface="FFF Tusj" panose="020408020504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41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B899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024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B899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7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12" name="Picture 10" descr="Z:\Archives_mutualisation\PHOTOS DCOM\photos pour bilan d'activité 2011\35 PHOTOS ESH - revues 2011\ESH (76) - DR EDLS Estuaire de la Seine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8" t="10864" r="12935" b="4398"/>
          <a:stretch/>
        </p:blipFill>
        <p:spPr bwMode="auto">
          <a:xfrm>
            <a:off x="3964488" y="-16542"/>
            <a:ext cx="5160662" cy="58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A9A8B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-60124" y="2303874"/>
            <a:ext cx="900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FFF Tusj" panose="02040802050405020203" pitchFamily="18" charset="0"/>
              </a:rPr>
              <a:t>10</a:t>
            </a:r>
            <a:endParaRPr lang="fr-FR" sz="4400" dirty="0">
              <a:latin typeface="FFF Tusj" panose="020408020504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3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ABD26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2002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A9A8B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0646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A9A8B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7293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4616" y="2202"/>
            <a:ext cx="9148615" cy="6855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00B0B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4951294"/>
            <a:ext cx="5751576" cy="1304994"/>
          </a:xfrm>
          <a:prstGeom prst="rect">
            <a:avLst/>
          </a:prstGeom>
          <a:solidFill>
            <a:srgbClr val="D8E2E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endParaRPr lang="fr-FR" sz="2800" dirty="0" smtClean="0">
              <a:latin typeface="Aller" panose="02000503030000020004" pitchFamily="2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0" y="5019015"/>
            <a:ext cx="5751576" cy="1169551"/>
          </a:xfrm>
          <a:prstGeom prst="rect">
            <a:avLst/>
          </a:prstGeom>
          <a:noFill/>
        </p:spPr>
        <p:txBody>
          <a:bodyPr wrap="square" lIns="1440000" rtlCol="0">
            <a:spAutoFit/>
          </a:bodyPr>
          <a:lstStyle/>
          <a:p>
            <a:r>
              <a:rPr lang="en-US" sz="1400" b="1" dirty="0" smtClean="0">
                <a:latin typeface="Aller" panose="02000503030000020004" pitchFamily="2" charset="0"/>
              </a:rPr>
              <a:t>Union </a:t>
            </a:r>
            <a:r>
              <a:rPr lang="fr-FR" sz="1400" b="1" dirty="0" smtClean="0">
                <a:latin typeface="Aller" panose="02000503030000020004" pitchFamily="2" charset="0"/>
              </a:rPr>
              <a:t>nationale </a:t>
            </a:r>
            <a:r>
              <a:rPr lang="en-US" sz="1400" b="1" dirty="0" smtClean="0">
                <a:latin typeface="Aller" panose="02000503030000020004" pitchFamily="2" charset="0"/>
              </a:rPr>
              <a:t>des </a:t>
            </a:r>
            <a:r>
              <a:rPr lang="en-US" sz="1400" b="1" dirty="0" err="1" smtClean="0">
                <a:latin typeface="Aller" panose="02000503030000020004" pitchFamily="2" charset="0"/>
              </a:rPr>
              <a:t>Fédérations</a:t>
            </a:r>
            <a:r>
              <a:rPr lang="en-US" sz="1400" b="1" dirty="0" smtClean="0">
                <a:latin typeface="Aller" panose="02000503030000020004" pitchFamily="2" charset="0"/>
              </a:rPr>
              <a:t> </a:t>
            </a:r>
            <a:r>
              <a:rPr lang="en-US" sz="1400" b="1" dirty="0" err="1" smtClean="0">
                <a:latin typeface="Aller" panose="02000503030000020004" pitchFamily="2" charset="0"/>
              </a:rPr>
              <a:t>d’organismes</a:t>
            </a:r>
            <a:r>
              <a:rPr lang="en-US" sz="1400" b="1" dirty="0" smtClean="0">
                <a:latin typeface="Aller" panose="02000503030000020004" pitchFamily="2" charset="0"/>
              </a:rPr>
              <a:t> </a:t>
            </a:r>
            <a:r>
              <a:rPr lang="en-US" sz="1400" b="1" dirty="0" err="1" smtClean="0">
                <a:latin typeface="Aller" panose="02000503030000020004" pitchFamily="2" charset="0"/>
              </a:rPr>
              <a:t>Hlm</a:t>
            </a:r>
            <a:endParaRPr lang="en-US" sz="1400" b="1" dirty="0" smtClean="0">
              <a:latin typeface="Aller" panose="02000503030000020004" pitchFamily="2" charset="0"/>
            </a:endParaRPr>
          </a:p>
          <a:p>
            <a:r>
              <a:rPr lang="en-US" sz="1400" dirty="0" smtClean="0">
                <a:latin typeface="Aller" panose="02000503030000020004" pitchFamily="2" charset="0"/>
              </a:rPr>
              <a:t>14, rue Lord-Byron, 75384 Paris </a:t>
            </a:r>
            <a:r>
              <a:rPr lang="en-US" sz="1400" dirty="0" err="1" smtClean="0">
                <a:latin typeface="Aller" panose="02000503030000020004" pitchFamily="2" charset="0"/>
              </a:rPr>
              <a:t>Cedex</a:t>
            </a:r>
            <a:r>
              <a:rPr lang="en-US" sz="1400" dirty="0" smtClean="0">
                <a:latin typeface="Aller" panose="02000503030000020004" pitchFamily="2" charset="0"/>
              </a:rPr>
              <a:t> 08</a:t>
            </a:r>
          </a:p>
          <a:p>
            <a:r>
              <a:rPr lang="en-US" sz="1400" dirty="0" err="1" smtClean="0">
                <a:latin typeface="Aller" panose="02000503030000020004" pitchFamily="2" charset="0"/>
              </a:rPr>
              <a:t>Tél</a:t>
            </a:r>
            <a:r>
              <a:rPr lang="en-US" sz="1400" dirty="0" smtClean="0">
                <a:latin typeface="Aller" panose="02000503030000020004" pitchFamily="2" charset="0"/>
              </a:rPr>
              <a:t>. : 01 40 75 78 00 – Fax : 01 40 75 79 83</a:t>
            </a:r>
          </a:p>
          <a:p>
            <a:endParaRPr lang="en-US" sz="1400" dirty="0" smtClean="0">
              <a:latin typeface="Aller" panose="02000503030000020004" pitchFamily="2" charset="0"/>
            </a:endParaRPr>
          </a:p>
          <a:p>
            <a:r>
              <a:rPr lang="en-US" sz="1400" b="1" dirty="0" smtClean="0">
                <a:solidFill>
                  <a:srgbClr val="D7172F"/>
                </a:solidFill>
                <a:latin typeface="Aller" panose="02000503030000020004" pitchFamily="2" charset="0"/>
              </a:rPr>
              <a:t>www.union-habitat.org</a:t>
            </a:r>
            <a:endParaRPr lang="fr-FR" sz="1400" b="1" dirty="0">
              <a:solidFill>
                <a:srgbClr val="D7172F"/>
              </a:solidFill>
              <a:latin typeface="Aller" panose="02000503030000020004" pitchFamily="2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11560" y="324798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00B0B9"/>
                </a:solidFill>
                <a:latin typeface="Aller" panose="02000503030000020004" pitchFamily="2" charset="0"/>
              </a:rPr>
              <a:t>+</a:t>
            </a:r>
            <a:endParaRPr lang="fr-FR" sz="4000" b="1" dirty="0">
              <a:solidFill>
                <a:srgbClr val="00B0B9"/>
              </a:solidFill>
              <a:latin typeface="Aller" panose="02000503030000020004" pitchFamily="2" charset="0"/>
            </a:endParaRPr>
          </a:p>
        </p:txBody>
      </p:sp>
      <p:sp>
        <p:nvSpPr>
          <p:cNvPr id="14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-4616" y="1943835"/>
            <a:ext cx="8404769" cy="629444"/>
          </a:xfrm>
          <a:prstGeom prst="rect">
            <a:avLst/>
          </a:prstGeom>
          <a:ln>
            <a:noFill/>
          </a:ln>
        </p:spPr>
        <p:txBody>
          <a:bodyPr lIns="1296000"/>
          <a:lstStyle>
            <a:lvl1pPr marL="114300" indent="0"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-6172" y="3419193"/>
            <a:ext cx="8404769" cy="629444"/>
          </a:xfrm>
          <a:prstGeom prst="rect">
            <a:avLst/>
          </a:prstGeom>
          <a:ln>
            <a:noFill/>
          </a:ln>
        </p:spPr>
        <p:txBody>
          <a:bodyPr lIns="1296000"/>
          <a:lstStyle>
            <a:lvl1pPr marL="114300" indent="0"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22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ABD26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Z:\Archives_mutualisation\PHOTOS DCOM\photos pour bilan d'activité 2011\SACICAP (47) - DR Ciliopée Immobilier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0"/>
          <a:stretch/>
        </p:blipFill>
        <p:spPr bwMode="auto">
          <a:xfrm>
            <a:off x="3954483" y="0"/>
            <a:ext cx="5190498" cy="581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16C0E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71500" y="2346204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FFF Tusj" panose="02040802050405020203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4636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16C0E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885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16C0E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436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12" name="Picture 2" descr="Z:\Archives_mutualisation\PHOTOS DCOM\photos pour bilan d'activité 2011\34 PHOTOS OFFICES - revues 2011\OPH (95) - DR Argenteuil-Bezons Habitat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" b="11202"/>
          <a:stretch/>
        </p:blipFill>
        <p:spPr bwMode="auto">
          <a:xfrm>
            <a:off x="3954483" y="5089"/>
            <a:ext cx="5190497" cy="580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082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98246" y="2303874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FFF Tusj" panose="02040802050405020203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9844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082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02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FE83EA1-CAB9-4574-9097-89A49F954ACD}" type="datetime1">
              <a:rPr lang="fr-FR" smtClean="0"/>
              <a:t>17/04/2014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A031847-8044-46A3-9793-64E5BE609C2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79" r:id="rId3"/>
    <p:sldLayoutId id="2147483665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661" r:id="rId3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081088" y="1808820"/>
            <a:ext cx="7540625" cy="3197225"/>
          </a:xfrm>
        </p:spPr>
        <p:txBody>
          <a:bodyPr/>
          <a:lstStyle/>
          <a:p>
            <a:r>
              <a:rPr lang="fr-FR" dirty="0" smtClean="0"/>
              <a:t>Etre syndic dans une opération d’accession sociale à la propriété : enjeux pour le mouvement Hlm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888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 cœur de métier des organismes Hlm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701570" y="1763815"/>
            <a:ext cx="7335815" cy="4545505"/>
            <a:chOff x="701570" y="1763815"/>
            <a:chExt cx="7335815" cy="4545505"/>
          </a:xfrm>
        </p:grpSpPr>
        <p:sp>
          <p:nvSpPr>
            <p:cNvPr id="6" name="Ellipse 5"/>
            <p:cNvSpPr/>
            <p:nvPr/>
          </p:nvSpPr>
          <p:spPr>
            <a:xfrm>
              <a:off x="701570" y="2753924"/>
              <a:ext cx="3060340" cy="211523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/>
                <a:t>Maitrise d’ouvrage locative</a:t>
              </a:r>
              <a:endParaRPr lang="fr-FR" sz="2400" dirty="0"/>
            </a:p>
          </p:txBody>
        </p:sp>
        <p:sp>
          <p:nvSpPr>
            <p:cNvPr id="7" name="Ellipse 6"/>
            <p:cNvSpPr/>
            <p:nvPr/>
          </p:nvSpPr>
          <p:spPr>
            <a:xfrm>
              <a:off x="4977045" y="2753925"/>
              <a:ext cx="3060340" cy="211523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/>
                <a:t>Maitrise d’ouvrage en accession sociale à la propriété</a:t>
              </a:r>
              <a:endParaRPr lang="fr-FR" sz="2400" dirty="0"/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926595" y="5229200"/>
              <a:ext cx="2520280" cy="10801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Gestion d’un patrimoine locatif = bailleur Hlm</a:t>
              </a:r>
              <a:endParaRPr lang="fr-FR" dirty="0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5292080" y="5229200"/>
              <a:ext cx="2520280" cy="108012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Gestion  des copropriétés = syndic Hlm</a:t>
              </a:r>
              <a:endParaRPr lang="fr-FR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01770" y="1763815"/>
              <a:ext cx="3735415" cy="76508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schemeClr val="tx1"/>
                  </a:solidFill>
                </a:rPr>
                <a:t>Organisme Hlm </a:t>
              </a:r>
              <a:endParaRPr lang="fr-FR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Flèche vers le bas 11"/>
            <p:cNvSpPr/>
            <p:nvPr/>
          </p:nvSpPr>
          <p:spPr>
            <a:xfrm rot="19351816">
              <a:off x="4482477" y="2710182"/>
              <a:ext cx="546367" cy="606848"/>
            </a:xfrm>
            <a:prstGeom prst="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lèche vers le bas 12"/>
            <p:cNvSpPr/>
            <p:nvPr/>
          </p:nvSpPr>
          <p:spPr>
            <a:xfrm rot="2591507">
              <a:off x="3580537" y="2678676"/>
              <a:ext cx="546367" cy="606848"/>
            </a:xfrm>
            <a:prstGeom prst="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 vers le bas 13"/>
            <p:cNvSpPr/>
            <p:nvPr/>
          </p:nvSpPr>
          <p:spPr>
            <a:xfrm>
              <a:off x="2051720" y="4914164"/>
              <a:ext cx="315035" cy="225026"/>
            </a:xfrm>
            <a:prstGeom prst="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lèche vers le bas 14"/>
            <p:cNvSpPr/>
            <p:nvPr/>
          </p:nvSpPr>
          <p:spPr>
            <a:xfrm>
              <a:off x="6372200" y="4914164"/>
              <a:ext cx="315035" cy="225026"/>
            </a:xfrm>
            <a:prstGeom prst="down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786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La promotion immobilière sociale 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0" y="1583795"/>
            <a:ext cx="8802688" cy="457461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Deux approches : Gérer ces copropriétés …ou non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Confier la gestion de syndic à un tiers : syndic privé, autre syndic Hlm</a:t>
            </a:r>
            <a:endParaRPr lang="fr-F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Développer la gestion de copropriété en interne 	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		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1151620" y="3834045"/>
            <a:ext cx="6930770" cy="2880320"/>
            <a:chOff x="1151620" y="2978950"/>
            <a:chExt cx="6930770" cy="2880320"/>
          </a:xfrm>
        </p:grpSpPr>
        <p:sp>
          <p:nvSpPr>
            <p:cNvPr id="7" name="Rectangle 6"/>
            <p:cNvSpPr/>
            <p:nvPr/>
          </p:nvSpPr>
          <p:spPr>
            <a:xfrm>
              <a:off x="1151620" y="2978950"/>
              <a:ext cx="6930770" cy="189021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/>
                <a:t>Enjeu : accompagner l’accédant à la propriété tout au long de son projet…de l’avant-vente à l’après-vente</a:t>
              </a:r>
            </a:p>
            <a:p>
              <a:pPr algn="ctr"/>
              <a:r>
                <a:rPr lang="fr-FR" sz="2400" dirty="0" smtClean="0"/>
                <a:t>Afin de sécuriser son  parcours résidentiel</a:t>
              </a:r>
            </a:p>
          </p:txBody>
        </p:sp>
        <p:sp>
          <p:nvSpPr>
            <p:cNvPr id="4" name="Rectangle à coins arrondis 3"/>
            <p:cNvSpPr/>
            <p:nvPr/>
          </p:nvSpPr>
          <p:spPr>
            <a:xfrm>
              <a:off x="1196625" y="5004175"/>
              <a:ext cx="5593089" cy="8550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/>
                <a:t>Ce doit être un objectif </a:t>
              </a:r>
              <a:r>
                <a:rPr lang="fr-FR" sz="2400" dirty="0"/>
                <a:t>stratégique porté par la </a:t>
              </a:r>
              <a:r>
                <a:rPr lang="fr-FR" sz="2400" dirty="0" smtClean="0"/>
                <a:t>Direction Générale</a:t>
              </a:r>
              <a:endParaRPr lang="fr-F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993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</a:t>
            </a:r>
            <a:r>
              <a:rPr lang="fr-FR" dirty="0" smtClean="0"/>
              <a:t>tre </a:t>
            </a:r>
            <a:r>
              <a:rPr lang="fr-FR" dirty="0"/>
              <a:t>syndic </a:t>
            </a:r>
            <a:r>
              <a:rPr lang="fr-FR" dirty="0" smtClean="0"/>
              <a:t>Hlm, c’est …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Sécuriser l’accédant à la propriété dans son parcours résidentiel</a:t>
            </a:r>
          </a:p>
          <a:p>
            <a:endParaRPr lang="fr-FR" dirty="0"/>
          </a:p>
          <a:p>
            <a:r>
              <a:rPr lang="fr-FR" dirty="0"/>
              <a:t>Proposer aux collectivités un service complet, de la construction de la résidence à la gestion de la copropriété</a:t>
            </a:r>
          </a:p>
          <a:p>
            <a:endParaRPr lang="fr-FR" dirty="0"/>
          </a:p>
          <a:p>
            <a:r>
              <a:rPr lang="fr-FR" dirty="0"/>
              <a:t>Etre présent dans les territoires, au plus </a:t>
            </a:r>
            <a:r>
              <a:rPr lang="fr-FR" dirty="0" smtClean="0"/>
              <a:t>près </a:t>
            </a:r>
            <a:r>
              <a:rPr lang="fr-FR" dirty="0"/>
              <a:t>des préoccupations des habitants et des élus</a:t>
            </a:r>
          </a:p>
          <a:p>
            <a:endParaRPr lang="fr-FR" dirty="0"/>
          </a:p>
          <a:p>
            <a:r>
              <a:rPr lang="fr-FR" dirty="0"/>
              <a:t>Développer en interne, un nouveau métier, de nouvelles compétences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707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Etre syndic …en toute connaissance de cause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Les conditions nécessaires pour devenir syndic Hlm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« Y aller » nécessite  :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d’organiser l’activité de syndic en interne</a:t>
            </a:r>
          </a:p>
          <a:p>
            <a:r>
              <a:rPr lang="fr-FR" dirty="0" smtClean="0"/>
              <a:t>D’avoir évalué les équilibres économiques et financiers de cette activité</a:t>
            </a:r>
          </a:p>
          <a:p>
            <a:r>
              <a:rPr lang="fr-FR" dirty="0" smtClean="0"/>
              <a:t>D’avoir anticipé le système d’information à mettre en place</a:t>
            </a:r>
          </a:p>
          <a:p>
            <a:r>
              <a:rPr lang="fr-FR" dirty="0" smtClean="0"/>
              <a:t>D’avoir mis en place des outils de pilotage d’activité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8271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Car le métier de syndic Hlm comporte des spécificités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0" y="1628800"/>
            <a:ext cx="8802470" cy="4574613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Le métier de syndic est un métier de contact et de proximité avec, en plus :</a:t>
            </a:r>
          </a:p>
          <a:p>
            <a:r>
              <a:rPr lang="fr-FR" dirty="0" smtClean="0"/>
              <a:t>Une culture sociale affirmée</a:t>
            </a:r>
          </a:p>
          <a:p>
            <a:r>
              <a:rPr lang="fr-FR" dirty="0" smtClean="0"/>
              <a:t>Un conseil renforcé auprès des copropriétaires, un fonctionnement participatif</a:t>
            </a:r>
          </a:p>
          <a:p>
            <a:r>
              <a:rPr lang="fr-FR" dirty="0" smtClean="0"/>
              <a:t>Des formations/informations sur le statut de copropriétaire /locataire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Guide du copropriétaire</a:t>
            </a:r>
          </a:p>
          <a:p>
            <a:r>
              <a:rPr lang="fr-FR" dirty="0" smtClean="0"/>
              <a:t>La recherche de la maitrise des charges</a:t>
            </a:r>
          </a:p>
          <a:p>
            <a:r>
              <a:rPr lang="fr-FR" dirty="0" smtClean="0"/>
              <a:t>La recherche de moyens de règlement non contentieux des litiges</a:t>
            </a:r>
            <a:endParaRPr lang="fr-FR" dirty="0"/>
          </a:p>
          <a:p>
            <a:r>
              <a:rPr lang="fr-FR" dirty="0" smtClean="0"/>
              <a:t>Une prestation globale de gestion courante comprenant les prestations de base (</a:t>
            </a:r>
            <a:r>
              <a:rPr lang="fr-FR" dirty="0" smtClean="0">
                <a:sym typeface="Wingdings" panose="05000000000000000000" pitchFamily="2" charset="2"/>
              </a:rPr>
              <a:t> forfait) </a:t>
            </a:r>
            <a:r>
              <a:rPr lang="fr-FR" dirty="0" smtClean="0"/>
              <a:t>+ prestations particulières (limitées)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8043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FFF Tusj"/>
        <a:ea typeface=""/>
        <a:cs typeface=""/>
      </a:majorFont>
      <a:minorFont>
        <a:latin typeface="Aller"/>
        <a:ea typeface=""/>
        <a:cs typeface="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7200" dirty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2761</TotalTime>
  <Words>285</Words>
  <Application>Microsoft Office PowerPoint</Application>
  <PresentationFormat>Affichage à l'écran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Apothicaire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Loris Legendre</dc:creator>
  <cp:lastModifiedBy>chrystel</cp:lastModifiedBy>
  <cp:revision>180</cp:revision>
  <dcterms:created xsi:type="dcterms:W3CDTF">2013-10-10T07:41:08Z</dcterms:created>
  <dcterms:modified xsi:type="dcterms:W3CDTF">2014-04-17T13:34:35Z</dcterms:modified>
</cp:coreProperties>
</file>